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ppt/media/image10.jpg" ContentType="image/png"/>
  <Override PartName="/ppt/media/image11.jpg" ContentType="image/png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70" r:id="rId6"/>
    <p:sldId id="271" r:id="rId7"/>
    <p:sldId id="269" r:id="rId8"/>
    <p:sldId id="264" r:id="rId9"/>
    <p:sldId id="265" r:id="rId10"/>
    <p:sldId id="266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FFF"/>
    <a:srgbClr val="0056FF"/>
    <a:srgbClr val="DAF1FF"/>
    <a:srgbClr val="3C97CC"/>
    <a:srgbClr val="E7F8FF"/>
    <a:srgbClr val="C9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9"/>
    <p:restoredTop sz="94648"/>
  </p:normalViewPr>
  <p:slideViewPr>
    <p:cSldViewPr snapToGrid="0">
      <p:cViewPr varScale="1">
        <p:scale>
          <a:sx n="86" d="100"/>
          <a:sy n="86" d="100"/>
        </p:scale>
        <p:origin x="24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82E80-F34F-0145-B15A-7A224BFEE69C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7EE77-E9BC-B746-A608-FEA29A41BB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762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我们开发的插件希望能对临床及科研起到一定的帮助</a:t>
            </a:r>
            <a:endParaRPr kumimoji="1"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7EE77-E9BC-B746-A608-FEA29A41BB9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54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A10D4-2DB8-25D3-7E51-7FB4A977B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B20997-0CCC-46A8-F7A9-3EDA0E8D0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3A58D-D360-3200-5F7A-69DE18686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BB5A-6B97-C34B-BF80-CAA95AA32C9F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855C4-B9D7-64E3-5FF3-7955C653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BC8768-BB74-DEAC-9485-C499B02D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B31-F744-8142-AA12-B3ACF3AE1A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98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D682B-D7FF-A8D0-C0E9-6F6BDA15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498C47-44A4-DAE9-DE2E-2CAC04298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2F333C-368A-17A8-40AC-6F0FEEF7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BB5A-6B97-C34B-BF80-CAA95AA32C9F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7E8C38-6F8F-4581-3C0A-654C2A2A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5AE30-F00B-6D9E-1C35-8C8AAE935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B31-F744-8142-AA12-B3ACF3AE1A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片包含 文本&#10;&#10;描述已自动生成">
            <a:extLst>
              <a:ext uri="{FF2B5EF4-FFF2-40B4-BE49-F238E27FC236}">
                <a16:creationId xmlns:a16="http://schemas.microsoft.com/office/drawing/2014/main" id="{74D80B73-B90F-24C7-A070-35346EA8B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77D76FD-B7BF-29E8-CF86-119A3D6217BE}"/>
              </a:ext>
            </a:extLst>
          </p:cNvPr>
          <p:cNvCxnSpPr>
            <a:cxnSpLocks/>
          </p:cNvCxnSpPr>
          <p:nvPr userDrawn="1"/>
        </p:nvCxnSpPr>
        <p:spPr>
          <a:xfrm>
            <a:off x="4137285" y="989351"/>
            <a:ext cx="8054715" cy="0"/>
          </a:xfrm>
          <a:prstGeom prst="line">
            <a:avLst/>
          </a:prstGeom>
          <a:ln w="38100">
            <a:solidFill>
              <a:srgbClr val="4DB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696A6E-7F62-A33C-8B5D-3DD8FE33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DD54F2-6A58-6CE4-412D-FA8602903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F60316-F1D4-34E1-08C1-420E96567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5BB5A-6B97-C34B-BF80-CAA95AA32C9F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FC5AD-1E37-B19D-6EA7-D44227DC6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85AEB-3FE5-FCC6-215D-EFE417EFB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7B31-F744-8142-AA12-B3ACF3AE1A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96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EA1D0-6135-4AFB-2EA6-A04A627924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F7186E-DC3B-FE73-570B-39E758ACFB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蓝色的球&#10;&#10;中度可信度描述已自动生成">
            <a:extLst>
              <a:ext uri="{FF2B5EF4-FFF2-40B4-BE49-F238E27FC236}">
                <a16:creationId xmlns:a16="http://schemas.microsoft.com/office/drawing/2014/main" id="{6E1EBFC0-FD59-9899-8838-5FF3919D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2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C913672-8973-FF55-3CC0-EB74CFE4DB1C}"/>
              </a:ext>
            </a:extLst>
          </p:cNvPr>
          <p:cNvSpPr txBox="1">
            <a:spLocks/>
          </p:cNvSpPr>
          <p:nvPr/>
        </p:nvSpPr>
        <p:spPr>
          <a:xfrm>
            <a:off x="449705" y="1827888"/>
            <a:ext cx="5411449" cy="4044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400" b="1" dirty="0"/>
              <a:t>准确的耐药基因数据库很难获取，使用科学的方法进行系统发育学分析也较为复杂</a:t>
            </a:r>
            <a:endParaRPr lang="en-US" altLang="zh-CN" sz="2400" b="1" dirty="0"/>
          </a:p>
          <a:p>
            <a:r>
              <a:rPr lang="zh-CN" altLang="en-US" sz="2400" b="1" dirty="0"/>
              <a:t>我们开发了</a:t>
            </a:r>
            <a:r>
              <a:rPr lang="en-US" altLang="zh-CN" sz="2400" b="1" dirty="0"/>
              <a:t>AMR</a:t>
            </a:r>
            <a:r>
              <a:rPr lang="zh-CN" altLang="en-US" sz="2400" b="1" dirty="0"/>
              <a:t>插件，该插件集成了准确的耐药基因数据库，可以一步完成系统发育学和耐药基因分析，并生成发表级图片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C44F6A-A259-6E59-0B3D-9175DAF8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单菌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AMR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D15CA1-A3E2-BD7B-34D5-6BB87E7DA382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一键生成进化树与耐药基因分析！</a:t>
            </a:r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82CC793A-46D0-E3CC-645E-1C6819E6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54" y="1827888"/>
            <a:ext cx="6157314" cy="46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93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3C44F6A-A259-6E59-0B3D-9175DAF8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菌群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Speciesheatmap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148682-4B33-7493-C05C-0B67A922B78A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临床样本的微生物成分分析！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2F5FB0-E1A9-7298-21C5-AEAAD1BEBABB}"/>
              </a:ext>
            </a:extLst>
          </p:cNvPr>
          <p:cNvSpPr txBox="1">
            <a:spLocks/>
          </p:cNvSpPr>
          <p:nvPr/>
        </p:nvSpPr>
        <p:spPr>
          <a:xfrm>
            <a:off x="449705" y="2236161"/>
            <a:ext cx="7734925" cy="4044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400" b="1" dirty="0"/>
              <a:t>宏基因组（</a:t>
            </a:r>
            <a:r>
              <a:rPr lang="en-US" altLang="zh-CN" sz="2400" b="1" dirty="0" err="1"/>
              <a:t>mNGS</a:t>
            </a:r>
            <a:r>
              <a:rPr lang="zh-CN" altLang="en-US" sz="2400" b="1" dirty="0"/>
              <a:t>）在临床广泛应用，但结果的读取对从业人员的要求较高</a:t>
            </a:r>
            <a:endParaRPr lang="en-US" altLang="zh-CN" sz="2400" b="1" dirty="0"/>
          </a:p>
          <a:p>
            <a:r>
              <a:rPr lang="en-US" altLang="zh-CN" sz="2400" b="1" dirty="0" err="1"/>
              <a:t>Speciesheatmap</a:t>
            </a:r>
            <a:r>
              <a:rPr lang="zh-CN" altLang="en-US" sz="2400" b="1" dirty="0"/>
              <a:t>插件可以将临床样本的微生物丰度结果可视化，并可进行图片定制</a:t>
            </a:r>
          </a:p>
        </p:txBody>
      </p:sp>
      <p:pic>
        <p:nvPicPr>
          <p:cNvPr id="9" name="图片 8" descr="日程表&#10;&#10;描述已自动生成">
            <a:extLst>
              <a:ext uri="{FF2B5EF4-FFF2-40B4-BE49-F238E27FC236}">
                <a16:creationId xmlns:a16="http://schemas.microsoft.com/office/drawing/2014/main" id="{4F77D8A1-B563-432B-2362-CFA7E566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27" y="1019620"/>
            <a:ext cx="3438668" cy="58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5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7DC607B3-57A4-CBC1-E1F0-45CD6DC7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55" y="1837033"/>
            <a:ext cx="6645639" cy="413730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3C44F6A-A259-6E59-0B3D-9175DAF8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菌群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网络图插件</a:t>
            </a:r>
            <a:endParaRPr kumimoji="1"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6E987F8-B7D1-639B-68A5-26A7CC12AE3E}"/>
              </a:ext>
            </a:extLst>
          </p:cNvPr>
          <p:cNvSpPr txBox="1">
            <a:spLocks/>
          </p:cNvSpPr>
          <p:nvPr/>
        </p:nvSpPr>
        <p:spPr>
          <a:xfrm>
            <a:off x="449706" y="1837033"/>
            <a:ext cx="4646950" cy="502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网络分析逐渐被科学家们重视并持续应用于菌群领域，开发更为方便的网络分析工具十分必要。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通过斯皮尔曼（</a:t>
            </a:r>
            <a:r>
              <a:rPr kumimoji="1"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Spearman</a:t>
            </a:r>
            <a:r>
              <a:rPr kumimoji="1" lang="zh-CN" altLang="e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关联系数计算等方法，找寻微生物在不同环境下的可能的相互“协作”或“竞争”关系。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07BC8F-D5C4-4AFD-8702-01D8F8F682D8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找寻微生物在不同环境下的可能的相互“协作”或“竞争”关系！</a:t>
            </a:r>
          </a:p>
        </p:txBody>
      </p:sp>
    </p:spTree>
    <p:extLst>
      <p:ext uri="{BB962C8B-B14F-4D97-AF65-F5344CB8AC3E}">
        <p14:creationId xmlns:p14="http://schemas.microsoft.com/office/powerpoint/2010/main" val="416959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E3448-4A23-3E2C-D7E9-8F1781CA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文本&#10;&#10;中度可信度描述已自动生成">
            <a:extLst>
              <a:ext uri="{FF2B5EF4-FFF2-40B4-BE49-F238E27FC236}">
                <a16:creationId xmlns:a16="http://schemas.microsoft.com/office/drawing/2014/main" id="{673711E3-71D4-A096-D308-66495C995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969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DAD2C-F9F6-A620-CB92-641F7E56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7315200" cy="1028960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团队人员介绍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4C362B-ABA6-410E-DE67-DF6E614304E0}"/>
              </a:ext>
            </a:extLst>
          </p:cNvPr>
          <p:cNvSpPr txBox="1"/>
          <p:nvPr/>
        </p:nvSpPr>
        <p:spPr>
          <a:xfrm>
            <a:off x="3003625" y="370735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邵东延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24B059-92EC-5838-9994-3C94CC6605B4}"/>
              </a:ext>
            </a:extLst>
          </p:cNvPr>
          <p:cNvSpPr txBox="1"/>
          <p:nvPr/>
        </p:nvSpPr>
        <p:spPr>
          <a:xfrm>
            <a:off x="1471955" y="4202034"/>
            <a:ext cx="436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中国农业大学动物医学院 博士三年级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2BD40B-1079-84F5-0B27-EED962E61F42}"/>
              </a:ext>
            </a:extLst>
          </p:cNvPr>
          <p:cNvSpPr txBox="1"/>
          <p:nvPr/>
        </p:nvSpPr>
        <p:spPr>
          <a:xfrm>
            <a:off x="797204" y="4748432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主要研究：细菌耐药性传播机制和风险分析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155A09-2E2C-BDBE-D734-6F6502BDDAC5}"/>
              </a:ext>
            </a:extLst>
          </p:cNvPr>
          <p:cNvSpPr txBox="1"/>
          <p:nvPr/>
        </p:nvSpPr>
        <p:spPr>
          <a:xfrm>
            <a:off x="8063119" y="37426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李宜霏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8AC49E-4FDF-3D51-90C0-149E20D733A8}"/>
              </a:ext>
            </a:extLst>
          </p:cNvPr>
          <p:cNvSpPr txBox="1"/>
          <p:nvPr/>
        </p:nvSpPr>
        <p:spPr>
          <a:xfrm>
            <a:off x="6043380" y="4195788"/>
            <a:ext cx="436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中国农业大学动物医学院 博士一年级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FDE470-2630-5A7E-885E-82BCC2A5C4D3}"/>
              </a:ext>
            </a:extLst>
          </p:cNvPr>
          <p:cNvSpPr txBox="1"/>
          <p:nvPr/>
        </p:nvSpPr>
        <p:spPr>
          <a:xfrm>
            <a:off x="6116957" y="474470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主要研究：临床兽医内科学</a:t>
            </a:r>
          </a:p>
        </p:txBody>
      </p:sp>
      <p:pic>
        <p:nvPicPr>
          <p:cNvPr id="15" name="图片 14" descr="男人穿着衬衫&#10;&#10;描述已自动生成">
            <a:extLst>
              <a:ext uri="{FF2B5EF4-FFF2-40B4-BE49-F238E27FC236}">
                <a16:creationId xmlns:a16="http://schemas.microsoft.com/office/drawing/2014/main" id="{F5B4668D-CE15-D4EC-A7AF-0A61BEC0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83" y="1377127"/>
            <a:ext cx="1584000" cy="2217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EB3106A-596D-E016-5649-1D1FD9796352}"/>
              </a:ext>
            </a:extLst>
          </p:cNvPr>
          <p:cNvSpPr txBox="1"/>
          <p:nvPr/>
        </p:nvSpPr>
        <p:spPr>
          <a:xfrm>
            <a:off x="2068643" y="5117764"/>
            <a:ext cx="395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耐药细菌传播的路径与风险因素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6B8B9E-CFAC-D9DC-687A-5B75CC28A836}"/>
              </a:ext>
            </a:extLst>
          </p:cNvPr>
          <p:cNvSpPr txBox="1"/>
          <p:nvPr/>
        </p:nvSpPr>
        <p:spPr>
          <a:xfrm>
            <a:off x="2068643" y="5487096"/>
            <a:ext cx="337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耐药菌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耐药基因的传播机制</a:t>
            </a:r>
          </a:p>
        </p:txBody>
      </p:sp>
      <p:pic>
        <p:nvPicPr>
          <p:cNvPr id="19" name="图片 18" descr="人的脸&#10;&#10;描述已自动生成">
            <a:extLst>
              <a:ext uri="{FF2B5EF4-FFF2-40B4-BE49-F238E27FC236}">
                <a16:creationId xmlns:a16="http://schemas.microsoft.com/office/drawing/2014/main" id="{65EF0CAA-2538-C637-A310-76591176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173" y="1377127"/>
            <a:ext cx="1584000" cy="22167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8B2DB20-1E56-8155-9285-ECA03BC69A6A}"/>
              </a:ext>
            </a:extLst>
          </p:cNvPr>
          <p:cNvSpPr txBox="1"/>
          <p:nvPr/>
        </p:nvSpPr>
        <p:spPr>
          <a:xfrm>
            <a:off x="7381251" y="514481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铜绿假单胞菌的遗传进化</a:t>
            </a:r>
            <a:endParaRPr kumimoji="1" lang="zh-CN" altLang="en-US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B4C1CA-42EB-BDA3-4482-43BD47603EFB}"/>
              </a:ext>
            </a:extLst>
          </p:cNvPr>
          <p:cNvSpPr txBox="1"/>
          <p:nvPr/>
        </p:nvSpPr>
        <p:spPr>
          <a:xfrm>
            <a:off x="7396241" y="5480873"/>
            <a:ext cx="305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mNGS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在动物领域的应用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69343E-DB70-5189-5B38-98337864415B}"/>
              </a:ext>
            </a:extLst>
          </p:cNvPr>
          <p:cNvSpPr txBox="1"/>
          <p:nvPr/>
        </p:nvSpPr>
        <p:spPr>
          <a:xfrm>
            <a:off x="1406462" y="58809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分工：源代码编写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F853F3-06C0-A983-84B9-2E906E9A11C9}"/>
              </a:ext>
            </a:extLst>
          </p:cNvPr>
          <p:cNvSpPr txBox="1"/>
          <p:nvPr/>
        </p:nvSpPr>
        <p:spPr>
          <a:xfrm>
            <a:off x="6721943" y="5880983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分工：</a:t>
            </a: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文件及文档制作</a:t>
            </a:r>
          </a:p>
        </p:txBody>
      </p:sp>
    </p:spTree>
    <p:extLst>
      <p:ext uri="{BB962C8B-B14F-4D97-AF65-F5344CB8AC3E}">
        <p14:creationId xmlns:p14="http://schemas.microsoft.com/office/powerpoint/2010/main" val="309747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04CC804-A5C7-6CE5-FCEC-57F44769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Clr>
                <a:srgbClr val="339933"/>
              </a:buClr>
              <a:buSzPct val="120000"/>
            </a:pPr>
            <a:r>
              <a:rPr kumimoji="1" lang="zh-CN" altLang="en-US" sz="2800" b="1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赛题背景</a:t>
            </a:r>
            <a:endParaRPr lang="zh-CN" altLang="zh-CN" sz="2800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7D8CF4-4B21-AC45-71C6-CA8629370CC0}"/>
              </a:ext>
            </a:extLst>
          </p:cNvPr>
          <p:cNvSpPr txBox="1"/>
          <p:nvPr/>
        </p:nvSpPr>
        <p:spPr>
          <a:xfrm>
            <a:off x="582151" y="4533941"/>
            <a:ext cx="11260079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/>
              <a:t>理解：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2400" b="1" dirty="0"/>
              <a:t>我们认为应该在</a:t>
            </a:r>
            <a:r>
              <a:rPr kumimoji="1" lang="en-US" altLang="zh-CN" sz="2400" b="1" dirty="0" err="1"/>
              <a:t>Biomate</a:t>
            </a:r>
            <a:r>
              <a:rPr kumimoji="1" lang="zh-CN" altLang="en-US" sz="2400" b="1" dirty="0"/>
              <a:t>中集成一些操作简单，兼具生物统计学分析、生物信息学分析功能的插件，从而真正地为科研工作者和临床医生提供便利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C0CB70-0C82-8C9E-997D-35850EF992DB}"/>
              </a:ext>
            </a:extLst>
          </p:cNvPr>
          <p:cNvSpPr/>
          <p:nvPr/>
        </p:nvSpPr>
        <p:spPr>
          <a:xfrm>
            <a:off x="926925" y="118801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T1</a:t>
            </a:r>
            <a:r>
              <a:rPr lang="zh-CN" altLang="en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Notebook</a:t>
            </a:r>
            <a:r>
              <a:rPr lang="zh-CN" altLang="en-US" sz="2400" b="1" dirty="0">
                <a:solidFill>
                  <a:srgbClr val="1F23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插件可视化工具集成</a:t>
            </a:r>
            <a:endParaRPr lang="zh-CN" altLang="en-US" sz="2400" b="1" dirty="0">
              <a:solidFill>
                <a:srgbClr val="1F2329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C6D7CA-251D-F0EA-CAA7-FBBBCEAF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523"/>
            <a:ext cx="12179786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9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B39C71-EE98-8A66-B2E8-49116F1A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76" y="1623745"/>
            <a:ext cx="6858000" cy="386080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180B4FB-3546-1A56-9BC5-2CA1D6676CDE}"/>
              </a:ext>
            </a:extLst>
          </p:cNvPr>
          <p:cNvSpPr txBox="1">
            <a:spLocks/>
          </p:cNvSpPr>
          <p:nvPr/>
        </p:nvSpPr>
        <p:spPr>
          <a:xfrm>
            <a:off x="287869" y="1438148"/>
            <a:ext cx="4626407" cy="518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随着技术发展、成本下降，高通量技术的应用越来越广泛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科研样本和临床样本的数据越来越多，对这些数据的生物信息学分析需要一定的编程和生物信息学技能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1451B27-9CAA-6E31-BEB6-B6064107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背景：高通量技术的快速发展</a:t>
            </a:r>
            <a:endParaRPr lang="zh-CN" altLang="zh-CN" sz="2800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14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9033ED6-C8BA-3738-7324-A115318D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zh-CN" altLang="zh-CN" sz="2800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0A2499-7B04-1D7E-7DD5-A086158941DB}"/>
              </a:ext>
            </a:extLst>
          </p:cNvPr>
          <p:cNvSpPr/>
          <p:nvPr/>
        </p:nvSpPr>
        <p:spPr>
          <a:xfrm>
            <a:off x="1070748" y="4412393"/>
            <a:ext cx="4490601" cy="1249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优美的进行可视化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29F787-18E3-157A-DF5A-5667049CA7F6}"/>
              </a:ext>
            </a:extLst>
          </p:cNvPr>
          <p:cNvSpPr/>
          <p:nvPr/>
        </p:nvSpPr>
        <p:spPr>
          <a:xfrm>
            <a:off x="1070748" y="2383592"/>
            <a:ext cx="4490601" cy="1249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科学、快速的进行数据分析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3EBCCE1-B41F-CBB4-AF31-44C457F5CA96}"/>
              </a:ext>
            </a:extLst>
          </p:cNvPr>
          <p:cNvSpPr>
            <a:spLocks/>
          </p:cNvSpPr>
          <p:nvPr/>
        </p:nvSpPr>
        <p:spPr>
          <a:xfrm>
            <a:off x="702274" y="1881363"/>
            <a:ext cx="736948" cy="720000"/>
          </a:xfrm>
          <a:prstGeom prst="ellipse">
            <a:avLst/>
          </a:prstGeom>
          <a:solidFill>
            <a:srgbClr val="E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>
                <a:solidFill>
                  <a:srgbClr val="00485D"/>
                </a:solidFill>
              </a:rPr>
              <a:t>01</a:t>
            </a:r>
            <a:endParaRPr kumimoji="1" lang="zh-CN" altLang="en-US" sz="2200" b="1" dirty="0">
              <a:solidFill>
                <a:srgbClr val="00485D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6BC7A7D-0C8B-25D3-40B3-24F3CD4E9205}"/>
              </a:ext>
            </a:extLst>
          </p:cNvPr>
          <p:cNvSpPr>
            <a:spLocks/>
          </p:cNvSpPr>
          <p:nvPr/>
        </p:nvSpPr>
        <p:spPr>
          <a:xfrm>
            <a:off x="799560" y="3922304"/>
            <a:ext cx="720000" cy="720000"/>
          </a:xfrm>
          <a:prstGeom prst="ellipse">
            <a:avLst/>
          </a:prstGeom>
          <a:solidFill>
            <a:srgbClr val="E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>
                <a:solidFill>
                  <a:srgbClr val="00485D"/>
                </a:solidFill>
              </a:rPr>
              <a:t>02</a:t>
            </a:r>
            <a:endParaRPr kumimoji="1" lang="zh-CN" altLang="en-US" sz="2200" b="1" dirty="0">
              <a:solidFill>
                <a:srgbClr val="00485D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71DFD1-5E98-A1D7-486D-858E429D1FBC}"/>
              </a:ext>
            </a:extLst>
          </p:cNvPr>
          <p:cNvSpPr/>
          <p:nvPr/>
        </p:nvSpPr>
        <p:spPr>
          <a:xfrm>
            <a:off x="617577" y="1382433"/>
            <a:ext cx="9541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基于前述背景，我们认为可以从两个方面助力科研工作者和临床医生</a:t>
            </a:r>
            <a:endParaRPr lang="zh-CN" altLang="en-US" sz="2400" b="1" dirty="0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46C0240E-D98A-BEBE-D31E-419B94D4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05" y="1985348"/>
            <a:ext cx="5749128" cy="39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40C5EEDB-E3CC-C1C1-FB1E-78423A354940}"/>
              </a:ext>
            </a:extLst>
          </p:cNvPr>
          <p:cNvSpPr/>
          <p:nvPr/>
        </p:nvSpPr>
        <p:spPr>
          <a:xfrm>
            <a:off x="6311593" y="1336268"/>
            <a:ext cx="4939990" cy="3704083"/>
          </a:xfrm>
          <a:prstGeom prst="ellipse">
            <a:avLst/>
          </a:prstGeom>
          <a:gradFill flip="none" rotWithShape="1">
            <a:gsLst>
              <a:gs pos="0">
                <a:srgbClr val="4DBFFF">
                  <a:tint val="66000"/>
                  <a:satMod val="160000"/>
                </a:srgbClr>
              </a:gs>
              <a:gs pos="50000">
                <a:srgbClr val="4DBFFF">
                  <a:tint val="44500"/>
                  <a:satMod val="160000"/>
                </a:srgbClr>
              </a:gs>
              <a:gs pos="100000">
                <a:srgbClr val="4DBF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9033ED6-C8BA-3738-7324-A115318D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zh-CN" altLang="zh-CN" sz="2800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71DFD1-5E98-A1D7-486D-858E429D1FBC}"/>
              </a:ext>
            </a:extLst>
          </p:cNvPr>
          <p:cNvSpPr/>
          <p:nvPr/>
        </p:nvSpPr>
        <p:spPr>
          <a:xfrm>
            <a:off x="617577" y="138243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我们的优势：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6E9749-DF1C-DC04-098D-A3EEE2D0097A}"/>
              </a:ext>
            </a:extLst>
          </p:cNvPr>
          <p:cNvSpPr txBox="1"/>
          <p:nvPr/>
        </p:nvSpPr>
        <p:spPr>
          <a:xfrm>
            <a:off x="1154243" y="5152401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只需输入原始文件，即可得到发表级图片</a:t>
            </a: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BD63D33-D686-FC5A-47C5-8761A5489772}"/>
              </a:ext>
            </a:extLst>
          </p:cNvPr>
          <p:cNvSpPr/>
          <p:nvPr/>
        </p:nvSpPr>
        <p:spPr>
          <a:xfrm>
            <a:off x="1028902" y="2638268"/>
            <a:ext cx="1620000" cy="1620000"/>
          </a:xfrm>
          <a:prstGeom prst="ellipse">
            <a:avLst/>
          </a:prstGeom>
          <a:solidFill>
            <a:srgbClr val="DA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原始</a:t>
            </a:r>
            <a:endParaRPr kumimoji="1" lang="en-US" altLang="zh-CN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F0DD90-349D-9C80-A963-9A4257D02533}"/>
              </a:ext>
            </a:extLst>
          </p:cNvPr>
          <p:cNvSpPr/>
          <p:nvPr/>
        </p:nvSpPr>
        <p:spPr>
          <a:xfrm>
            <a:off x="3740081" y="2638268"/>
            <a:ext cx="1620000" cy="162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发表级图片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4525EBFE-9471-32D3-566A-A239CFC27937}"/>
              </a:ext>
            </a:extLst>
          </p:cNvPr>
          <p:cNvSpPr/>
          <p:nvPr/>
        </p:nvSpPr>
        <p:spPr>
          <a:xfrm>
            <a:off x="2988194" y="3236395"/>
            <a:ext cx="412595" cy="423746"/>
          </a:xfrm>
          <a:prstGeom prst="rightArrow">
            <a:avLst/>
          </a:prstGeom>
          <a:gradFill flip="none" rotWithShape="1">
            <a:gsLst>
              <a:gs pos="0">
                <a:srgbClr val="4DBFFF">
                  <a:tint val="66000"/>
                  <a:satMod val="160000"/>
                </a:srgbClr>
              </a:gs>
              <a:gs pos="50000">
                <a:srgbClr val="4DBFFF">
                  <a:tint val="44500"/>
                  <a:satMod val="160000"/>
                </a:srgbClr>
              </a:gs>
              <a:gs pos="100000">
                <a:srgbClr val="4DBFFF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8A36365-0A3C-3048-09C1-88ED7AE90DAC}"/>
              </a:ext>
            </a:extLst>
          </p:cNvPr>
          <p:cNvSpPr>
            <a:spLocks noChangeAspect="1"/>
          </p:cNvSpPr>
          <p:nvPr/>
        </p:nvSpPr>
        <p:spPr>
          <a:xfrm>
            <a:off x="7237399" y="1695826"/>
            <a:ext cx="1082098" cy="108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检验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F6C233B-DD6D-64E9-0CBA-02F62F55415F}"/>
              </a:ext>
            </a:extLst>
          </p:cNvPr>
          <p:cNvSpPr>
            <a:spLocks noChangeAspect="1"/>
          </p:cNvSpPr>
          <p:nvPr/>
        </p:nvSpPr>
        <p:spPr>
          <a:xfrm>
            <a:off x="7699490" y="2436537"/>
            <a:ext cx="1082098" cy="108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M-U</a:t>
            </a:r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检验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E2ED9-7EBB-AF85-30F5-DEE65661FED2}"/>
              </a:ext>
            </a:extLst>
          </p:cNvPr>
          <p:cNvSpPr>
            <a:spLocks noChangeAspect="1"/>
          </p:cNvSpPr>
          <p:nvPr/>
        </p:nvSpPr>
        <p:spPr>
          <a:xfrm>
            <a:off x="6734987" y="3171358"/>
            <a:ext cx="1262448" cy="126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Fisher</a:t>
            </a:r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检验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0436B1A-E61C-4BF8-2D13-59ED8D27B69A}"/>
              </a:ext>
            </a:extLst>
          </p:cNvPr>
          <p:cNvSpPr>
            <a:spLocks noChangeAspect="1"/>
          </p:cNvSpPr>
          <p:nvPr/>
        </p:nvSpPr>
        <p:spPr>
          <a:xfrm>
            <a:off x="7742378" y="3780086"/>
            <a:ext cx="1154238" cy="1152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卡方检验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CE9AD0-EEAD-41D8-7FC8-645E2439B7DE}"/>
              </a:ext>
            </a:extLst>
          </p:cNvPr>
          <p:cNvSpPr txBox="1"/>
          <p:nvPr/>
        </p:nvSpPr>
        <p:spPr>
          <a:xfrm>
            <a:off x="6897362" y="51524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选择正确、科学的统计学检验方式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4ED4D71-169C-702D-6A56-50DACC94E31B}"/>
              </a:ext>
            </a:extLst>
          </p:cNvPr>
          <p:cNvSpPr>
            <a:spLocks noChangeAspect="1"/>
          </p:cNvSpPr>
          <p:nvPr/>
        </p:nvSpPr>
        <p:spPr>
          <a:xfrm>
            <a:off x="9059138" y="1558268"/>
            <a:ext cx="1082098" cy="108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BH</a:t>
            </a:r>
          </a:p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校正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D506243-8408-FF0F-F69D-439D6246B161}"/>
              </a:ext>
            </a:extLst>
          </p:cNvPr>
          <p:cNvSpPr>
            <a:spLocks noChangeAspect="1"/>
          </p:cNvSpPr>
          <p:nvPr/>
        </p:nvSpPr>
        <p:spPr>
          <a:xfrm>
            <a:off x="9912293" y="2211698"/>
            <a:ext cx="1190308" cy="1188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Holm</a:t>
            </a:r>
          </a:p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校正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9BD0894-9669-D078-39DD-E45A8A95C15D}"/>
              </a:ext>
            </a:extLst>
          </p:cNvPr>
          <p:cNvSpPr>
            <a:spLocks noChangeAspect="1"/>
          </p:cNvSpPr>
          <p:nvPr/>
        </p:nvSpPr>
        <p:spPr>
          <a:xfrm>
            <a:off x="9279205" y="3284935"/>
            <a:ext cx="1262448" cy="1260000"/>
          </a:xfrm>
          <a:prstGeom prst="ellipse">
            <a:avLst/>
          </a:prstGeom>
          <a:solidFill>
            <a:srgbClr val="4D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Bonfe-rroni</a:t>
            </a:r>
            <a:endParaRPr kumimoji="1" lang="en-US" altLang="zh-CN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校正</a:t>
            </a:r>
          </a:p>
        </p:txBody>
      </p:sp>
    </p:spTree>
    <p:extLst>
      <p:ext uri="{BB962C8B-B14F-4D97-AF65-F5344CB8AC3E}">
        <p14:creationId xmlns:p14="http://schemas.microsoft.com/office/powerpoint/2010/main" val="153428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7C0F4B5-562C-209C-85D2-E958782C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单菌</a:t>
            </a:r>
            <a:r>
              <a: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RateComparator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89F196-C6D1-F71A-1812-7B75F90A3C57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更加便捷、科学地比较百分率！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FDF4B5-29D6-9B99-814D-B5810FCFD48D}"/>
              </a:ext>
            </a:extLst>
          </p:cNvPr>
          <p:cNvSpPr txBox="1"/>
          <p:nvPr/>
        </p:nvSpPr>
        <p:spPr>
          <a:xfrm>
            <a:off x="449705" y="1806499"/>
            <a:ext cx="484182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帮助临床医生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科研工作者在比较耐药率、分离率、感染率等百分率时，科学地选择统计学比较方法，直观地看到结果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423CF9A1-4230-5B8A-5EF5-2AB6B2F7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83" y="1806499"/>
            <a:ext cx="6346185" cy="48047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E298F6-7E7B-8250-BC32-FB02760F85AB}"/>
              </a:ext>
            </a:extLst>
          </p:cNvPr>
          <p:cNvSpPr txBox="1"/>
          <p:nvPr/>
        </p:nvSpPr>
        <p:spPr>
          <a:xfrm>
            <a:off x="449705" y="4197271"/>
            <a:ext cx="484182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kumimoji="1" sz="24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可选择参数多，可</a:t>
            </a:r>
            <a:r>
              <a:rPr lang="zh-CN" altLang="en-US" dirty="0">
                <a:solidFill>
                  <a:srgbClr val="C00000"/>
                </a:solidFill>
              </a:rPr>
              <a:t>根据数据特点自动选择合适的统计学方法</a:t>
            </a:r>
            <a:r>
              <a:rPr lang="zh-CN" altLang="en-US" dirty="0"/>
              <a:t>并进行针对每一组统计学分析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5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7F24E57-FE8D-0DE4-EB15-14EA19B7A717}"/>
              </a:ext>
            </a:extLst>
          </p:cNvPr>
          <p:cNvSpPr txBox="1">
            <a:spLocks/>
          </p:cNvSpPr>
          <p:nvPr/>
        </p:nvSpPr>
        <p:spPr>
          <a:xfrm>
            <a:off x="474690" y="1677988"/>
            <a:ext cx="3778458" cy="518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400" b="1" dirty="0"/>
              <a:t>服务于临床医生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科研工作者，仅使用一个插件生成五种图，可自由选择合适的可视化方式</a:t>
            </a:r>
            <a:endParaRPr lang="en-US" altLang="zh-CN" sz="2400" b="1" dirty="0"/>
          </a:p>
          <a:p>
            <a:r>
              <a:rPr lang="zh-CN" altLang="en-US" sz="2400" b="1" dirty="0"/>
              <a:t>可选择多达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种统计学比较方法，以及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种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值校正方式</a:t>
            </a:r>
            <a:endParaRPr lang="en-US" altLang="zh-CN" sz="2400" b="1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BB890BE-3361-664A-85CC-01541CCE0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单菌</a:t>
            </a:r>
            <a:r>
              <a: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Five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C287C6-7773-A5B6-58C8-85E5FA044232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多种统计学比较方法与</a:t>
            </a:r>
            <a:r>
              <a:rPr kumimoji="1"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值校正方式比较数值，五种展示方式！</a:t>
            </a:r>
          </a:p>
        </p:txBody>
      </p:sp>
      <p:pic>
        <p:nvPicPr>
          <p:cNvPr id="8" name="图片 7" descr="图片包含 图表&#10;&#10;描述已自动生成">
            <a:extLst>
              <a:ext uri="{FF2B5EF4-FFF2-40B4-BE49-F238E27FC236}">
                <a16:creationId xmlns:a16="http://schemas.microsoft.com/office/drawing/2014/main" id="{3B69C41E-B95F-1BC4-B2DF-1E7928CB7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48" y="1658777"/>
            <a:ext cx="7772400" cy="43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4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79E4D7D-84CA-D4A5-88C5-6581B9A73AEF}"/>
              </a:ext>
            </a:extLst>
          </p:cNvPr>
          <p:cNvSpPr txBox="1">
            <a:spLocks/>
          </p:cNvSpPr>
          <p:nvPr/>
        </p:nvSpPr>
        <p:spPr>
          <a:xfrm>
            <a:off x="449705" y="1980481"/>
            <a:ext cx="5565342" cy="518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快速、准确的菌株鉴定对于科研工作者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临床医生十分重要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我们从基因组角度利用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ANI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（平均核苷酸同一性）进行快速的物种鉴定，在个人电脑上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&lt;1min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即可完成准确的菌种鉴定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78FDCFB-ED56-769B-4109-0BEB61AE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129" y="106597"/>
            <a:ext cx="8109678" cy="1028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4000"/>
              </a:lnSpc>
              <a:buClr>
                <a:srgbClr val="339933"/>
              </a:buClr>
              <a:buSzPct val="120000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单菌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en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StrainIDentifier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插件</a:t>
            </a:r>
            <a:endParaRPr kumimoji="1"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C5F9EB-AAB9-84CC-DD89-67AA88CE3800}"/>
              </a:ext>
            </a:extLst>
          </p:cNvPr>
          <p:cNvSpPr txBox="1"/>
          <p:nvPr/>
        </p:nvSpPr>
        <p:spPr>
          <a:xfrm>
            <a:off x="449705" y="1135557"/>
            <a:ext cx="1027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快速、准确地鉴定菌株！</a:t>
            </a:r>
          </a:p>
        </p:txBody>
      </p:sp>
      <p:pic>
        <p:nvPicPr>
          <p:cNvPr id="3" name="图片 2" descr="图表, 图示&#10;&#10;描述已自动生成">
            <a:extLst>
              <a:ext uri="{FF2B5EF4-FFF2-40B4-BE49-F238E27FC236}">
                <a16:creationId xmlns:a16="http://schemas.microsoft.com/office/drawing/2014/main" id="{4C003629-0FD6-9AB9-1FFB-5CA593D1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80" y="1240487"/>
            <a:ext cx="4440000" cy="3330000"/>
          </a:xfrm>
          <a:prstGeom prst="rect">
            <a:avLst/>
          </a:prstGeom>
        </p:spPr>
      </p:pic>
      <p:pic>
        <p:nvPicPr>
          <p:cNvPr id="8" name="图片 7" descr="表格&#10;&#10;低可信度描述已自动生成">
            <a:extLst>
              <a:ext uri="{FF2B5EF4-FFF2-40B4-BE49-F238E27FC236}">
                <a16:creationId xmlns:a16="http://schemas.microsoft.com/office/drawing/2014/main" id="{D88C3C54-8BF2-8203-B610-81AD0B25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19" y="4706911"/>
            <a:ext cx="5790142" cy="14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7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665</Words>
  <Application>Microsoft Macintosh PowerPoint</Application>
  <PresentationFormat>宽屏</PresentationFormat>
  <Paragraphs>69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Microsoft YaHei</vt:lpstr>
      <vt:lpstr>Microsoft YaHei</vt:lpstr>
      <vt:lpstr>Arial</vt:lpstr>
      <vt:lpstr>Office 主题 2013 - 2022</vt:lpstr>
      <vt:lpstr>PowerPoint 演示文稿</vt:lpstr>
      <vt:lpstr>团队人员介绍</vt:lpstr>
      <vt:lpstr>赛题背景</vt:lpstr>
      <vt:lpstr>背景：高通量技术的快速发展</vt:lpstr>
      <vt:lpstr>背景</vt:lpstr>
      <vt:lpstr>背景</vt:lpstr>
      <vt:lpstr>单菌-RateComparator插件</vt:lpstr>
      <vt:lpstr>单菌-Five in one插件</vt:lpstr>
      <vt:lpstr>单菌-StrainIDentifier插件</vt:lpstr>
      <vt:lpstr>单菌-AMR插件</vt:lpstr>
      <vt:lpstr>菌群-Speciesheatmap插件</vt:lpstr>
      <vt:lpstr>菌群-网络图插件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A</cp:lastModifiedBy>
  <cp:revision>5</cp:revision>
  <dcterms:created xsi:type="dcterms:W3CDTF">2023-12-04T03:37:19Z</dcterms:created>
  <dcterms:modified xsi:type="dcterms:W3CDTF">2023-12-05T10:27:08Z</dcterms:modified>
</cp:coreProperties>
</file>